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6%20&#1075;&#1086;&#1076;\&#1085;&#1072;%2001.02.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Структура исполнения расходов Тонкинского муниципального округа  по состоянию на 01.02.2026</a:t>
            </a:r>
          </a:p>
        </c:rich>
      </c:tx>
      <c:layout>
        <c:manualLayout>
          <c:xMode val="edge"/>
          <c:yMode val="edge"/>
          <c:x val="0.14570251026314018"/>
          <c:y val="1.87360586020638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5951544518473652E-2"/>
          <c:y val="0.16967279596415791"/>
          <c:w val="0.54263840096910965"/>
          <c:h val="0.75054585367580817"/>
        </c:manualLayout>
      </c:layout>
      <c:pie3DChart>
        <c:varyColors val="1"/>
        <c:ser>
          <c:idx val="0"/>
          <c:order val="0"/>
          <c:tx>
            <c:strRef>
              <c:f>раздел!$C$25</c:f>
              <c:strCache>
                <c:ptCount val="1"/>
                <c:pt idx="0">
                  <c:v>Исполнено, 42 293,3  тыс. руб.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102-4FDE-AFEA-800318F3EDB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102-4FDE-AFEA-800318F3EDB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102-4FDE-AFEA-800318F3EDB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102-4FDE-AFEA-800318F3EDB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102-4FDE-AFEA-800318F3EDB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102-4FDE-AFEA-800318F3EDB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102-4FDE-AFEA-800318F3EDB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102-4FDE-AFEA-800318F3EDB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A102-4FDE-AFEA-800318F3EDB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A102-4FDE-AFEA-800318F3EDBE}"/>
              </c:ext>
            </c:extLst>
          </c:dPt>
          <c:dLbls>
            <c:dLbl>
              <c:idx val="0"/>
              <c:layout>
                <c:manualLayout>
                  <c:x val="1.6318137155932382E-2"/>
                  <c:y val="-2.151991234868542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102-4FDE-AFEA-800318F3EDBE}"/>
                </c:ext>
              </c:extLst>
            </c:dLbl>
            <c:dLbl>
              <c:idx val="1"/>
              <c:layout>
                <c:manualLayout>
                  <c:x val="2.7003001547883439E-2"/>
                  <c:y val="-6.516853601060627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102-4FDE-AFEA-800318F3EDBE}"/>
                </c:ext>
              </c:extLst>
            </c:dLbl>
            <c:dLbl>
              <c:idx val="2"/>
              <c:layout>
                <c:manualLayout>
                  <c:x val="2.1005235883975942E-2"/>
                  <c:y val="-3.497807405775496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102-4FDE-AFEA-800318F3EDBE}"/>
                </c:ext>
              </c:extLst>
            </c:dLbl>
            <c:dLbl>
              <c:idx val="3"/>
              <c:layout>
                <c:manualLayout>
                  <c:x val="6.6330170267178148E-5"/>
                  <c:y val="7.8239026865836053E-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102-4FDE-AFEA-800318F3EDBE}"/>
                </c:ext>
              </c:extLst>
            </c:dLbl>
            <c:dLbl>
              <c:idx val="4"/>
              <c:layout>
                <c:manualLayout>
                  <c:x val="1.1269614375126186E-2"/>
                  <c:y val="-8.889399226559764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102-4FDE-AFEA-800318F3EDBE}"/>
                </c:ext>
              </c:extLst>
            </c:dLbl>
            <c:dLbl>
              <c:idx val="5"/>
              <c:layout>
                <c:manualLayout>
                  <c:x val="-1.3216663301702672E-2"/>
                  <c:y val="5.893236266452652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102-4FDE-AFEA-800318F3EDBE}"/>
                </c:ext>
              </c:extLst>
            </c:dLbl>
            <c:dLbl>
              <c:idx val="6"/>
              <c:layout>
                <c:manualLayout>
                  <c:x val="-2.1263072885120141E-2"/>
                  <c:y val="-1.188682437084216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102-4FDE-AFEA-800318F3EDBE}"/>
                </c:ext>
              </c:extLst>
            </c:dLbl>
            <c:dLbl>
              <c:idx val="7"/>
              <c:layout>
                <c:manualLayout>
                  <c:x val="-2.4615384615384615E-2"/>
                  <c:y val="-6.757930778541426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1025641025641E-2"/>
                      <c:h val="5.88104061675892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A102-4FDE-AFEA-800318F3EDBE}"/>
                </c:ext>
              </c:extLst>
            </c:dLbl>
            <c:dLbl>
              <c:idx val="8"/>
              <c:layout>
                <c:manualLayout>
                  <c:x val="-3.8886600713372368E-3"/>
                  <c:y val="-3.221962791466192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102-4FDE-AFEA-800318F3EDBE}"/>
                </c:ext>
              </c:extLst>
            </c:dLbl>
            <c:dLbl>
              <c:idx val="9"/>
              <c:layout>
                <c:manualLayout>
                  <c:x val="3.7409246921057945E-2"/>
                  <c:y val="-4.471033364937113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102-4FDE-AFEA-800318F3ED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раздел!$B$26:$C$35</c:f>
              <c:multiLvlStrCache>
                <c:ptCount val="10"/>
                <c:lvl>
                  <c:pt idx="0">
                    <c:v>5 883,1</c:v>
                  </c:pt>
                  <c:pt idx="1">
                    <c:v>0,0</c:v>
                  </c:pt>
                  <c:pt idx="2">
                    <c:v>2 860,7</c:v>
                  </c:pt>
                  <c:pt idx="3">
                    <c:v>1 837,5</c:v>
                  </c:pt>
                  <c:pt idx="4">
                    <c:v>2 024,3</c:v>
                  </c:pt>
                  <c:pt idx="5">
                    <c:v>21 004,8</c:v>
                  </c:pt>
                  <c:pt idx="6">
                    <c:v>7 251,6</c:v>
                  </c:pt>
                  <c:pt idx="7">
                    <c:v>625,4</c:v>
                  </c:pt>
                  <c:pt idx="8">
                    <c:v>641,3</c:v>
                  </c:pt>
                  <c:pt idx="9">
                    <c:v>164,6</c:v>
                  </c:pt>
                </c:lvl>
                <c:lvl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НАЦИОНАЛЬНАЯ БЕЗОПАСНОСТЬ И ПРАВООХРАНИТЕЛЬНАЯ ДЕЯТЕЛЬНОСТЬ</c:v>
                  </c:pt>
                  <c:pt idx="3">
                    <c:v>НАЦИОНАЛЬНАЯ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КУЛЬТУРА, КИНЕМАТОГРАФИЯ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  <c:pt idx="9">
                    <c:v>СРЕДСТВА МАССОВОЙ ИНФОРМАЦИИ</c:v>
                  </c:pt>
                </c:lvl>
              </c:multiLvlStrCache>
            </c:multiLvlStrRef>
          </c:cat>
          <c:val>
            <c:numRef>
              <c:f>раздел!$C$26:$C$35</c:f>
              <c:numCache>
                <c:formatCode>#\ ##0.0</c:formatCode>
                <c:ptCount val="10"/>
                <c:pt idx="0">
                  <c:v>5883.1</c:v>
                </c:pt>
                <c:pt idx="1">
                  <c:v>0</c:v>
                </c:pt>
                <c:pt idx="2">
                  <c:v>2860.7</c:v>
                </c:pt>
                <c:pt idx="3">
                  <c:v>1837.5</c:v>
                </c:pt>
                <c:pt idx="4">
                  <c:v>2024.3</c:v>
                </c:pt>
                <c:pt idx="5">
                  <c:v>21004.799999999999</c:v>
                </c:pt>
                <c:pt idx="6">
                  <c:v>7251.6</c:v>
                </c:pt>
                <c:pt idx="7">
                  <c:v>625.4</c:v>
                </c:pt>
                <c:pt idx="8">
                  <c:v>641.29999999999995</c:v>
                </c:pt>
                <c:pt idx="9">
                  <c:v>164.6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102-4FDE-AFEA-800318F3EDBE}"/>
            </c:ext>
          </c:extLst>
        </c:ser>
        <c:ser>
          <c:idx val="1"/>
          <c:order val="1"/>
          <c:tx>
            <c:strRef>
              <c:f>раздел!$D$25</c:f>
              <c:strCache>
                <c:ptCount val="1"/>
                <c:pt idx="0">
                  <c:v>Структура, 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A102-4FDE-AFEA-800318F3EDB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A102-4FDE-AFEA-800318F3EDB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A102-4FDE-AFEA-800318F3EDB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A102-4FDE-AFEA-800318F3EDB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E-A102-4FDE-AFEA-800318F3EDB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0-A102-4FDE-AFEA-800318F3EDB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2-A102-4FDE-AFEA-800318F3EDB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4-A102-4FDE-AFEA-800318F3EDB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6-A102-4FDE-AFEA-800318F3EDB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8-A102-4FDE-AFEA-800318F3EDBE}"/>
              </c:ext>
            </c:extLst>
          </c:dPt>
          <c:cat>
            <c:multiLvlStrRef>
              <c:f>раздел!$B$26:$C$35</c:f>
              <c:multiLvlStrCache>
                <c:ptCount val="10"/>
                <c:lvl>
                  <c:pt idx="0">
                    <c:v>5 883,1</c:v>
                  </c:pt>
                  <c:pt idx="1">
                    <c:v>0,0</c:v>
                  </c:pt>
                  <c:pt idx="2">
                    <c:v>2 860,7</c:v>
                  </c:pt>
                  <c:pt idx="3">
                    <c:v>1 837,5</c:v>
                  </c:pt>
                  <c:pt idx="4">
                    <c:v>2 024,3</c:v>
                  </c:pt>
                  <c:pt idx="5">
                    <c:v>21 004,8</c:v>
                  </c:pt>
                  <c:pt idx="6">
                    <c:v>7 251,6</c:v>
                  </c:pt>
                  <c:pt idx="7">
                    <c:v>625,4</c:v>
                  </c:pt>
                  <c:pt idx="8">
                    <c:v>641,3</c:v>
                  </c:pt>
                  <c:pt idx="9">
                    <c:v>164,6</c:v>
                  </c:pt>
                </c:lvl>
                <c:lvl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НАЦИОНАЛЬНАЯ БЕЗОПАСНОСТЬ И ПРАВООХРАНИТЕЛЬНАЯ ДЕЯТЕЛЬНОСТЬ</c:v>
                  </c:pt>
                  <c:pt idx="3">
                    <c:v>НАЦИОНАЛЬНАЯ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КУЛЬТУРА, КИНЕМАТОГРАФИЯ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  <c:pt idx="9">
                    <c:v>СРЕДСТВА МАССОВОЙ ИНФОРМАЦИИ</c:v>
                  </c:pt>
                </c:lvl>
              </c:multiLvlStrCache>
            </c:multiLvlStrRef>
          </c:cat>
          <c:val>
            <c:numRef>
              <c:f>раздел!$D$26:$D$35</c:f>
              <c:numCache>
                <c:formatCode>0.0</c:formatCode>
                <c:ptCount val="10"/>
                <c:pt idx="0">
                  <c:v>13.910241102018523</c:v>
                </c:pt>
                <c:pt idx="1">
                  <c:v>0</c:v>
                </c:pt>
                <c:pt idx="2">
                  <c:v>6.7639555201414874</c:v>
                </c:pt>
                <c:pt idx="3">
                  <c:v>4.344659792449395</c:v>
                </c:pt>
                <c:pt idx="4">
                  <c:v>4.7863373158396243</c:v>
                </c:pt>
                <c:pt idx="5">
                  <c:v>49.664604086226419</c:v>
                </c:pt>
                <c:pt idx="6">
                  <c:v>17.145978204585596</c:v>
                </c:pt>
                <c:pt idx="7">
                  <c:v>1.4787212158899872</c:v>
                </c:pt>
                <c:pt idx="8">
                  <c:v>1.5163158230736309</c:v>
                </c:pt>
                <c:pt idx="9">
                  <c:v>0.38918693977533081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A102-4FDE-AFEA-800318F3ED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851090"/>
              </p:ext>
            </p:extLst>
          </p:nvPr>
        </p:nvGraphicFramePr>
        <p:xfrm>
          <a:off x="107504" y="116632"/>
          <a:ext cx="8928992" cy="6624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12</cp:revision>
  <dcterms:created xsi:type="dcterms:W3CDTF">2025-01-27T11:38:37Z</dcterms:created>
  <dcterms:modified xsi:type="dcterms:W3CDTF">2026-02-27T07:12:33Z</dcterms:modified>
</cp:coreProperties>
</file>